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Sorts Mill Goudy"/>
      <p:regular r:id="rId15"/>
      <p: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rtsMillGoudy-regular.fntdata"/><Relationship Id="rId14" Type="http://schemas.openxmlformats.org/officeDocument/2006/relationships/slide" Target="slides/slide10.xml"/><Relationship Id="rId16" Type="http://schemas.openxmlformats.org/officeDocument/2006/relationships/font" Target="fonts/SortsMillGoud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639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3 Conte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3" type="body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4 Conte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3" type="body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4" type="body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9523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icture with 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9523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22" name="Shape 122"/>
          <p:cNvSpPr/>
          <p:nvPr>
            <p:ph idx="2" type="pic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ictures with Caption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27" name="Shape 127"/>
          <p:cNvSpPr/>
          <p:nvPr>
            <p:ph idx="2" type="pic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31" name="Shape 131"/>
          <p:cNvSpPr/>
          <p:nvPr>
            <p:ph idx="3" type="pic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9523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icture above Captio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27777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3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42" name="Shape 142"/>
          <p:cNvSpPr txBox="1"/>
          <p:nvPr>
            <p:ph idx="1" type="body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sp>
        <p:nvSpPr>
          <p:cNvPr id="146" name="Shape 146"/>
          <p:cNvSpPr/>
          <p:nvPr>
            <p:ph idx="2" type="pic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Pictures above Captio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27777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3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52" name="Shape 152"/>
          <p:cNvSpPr/>
          <p:nvPr>
            <p:ph idx="2" type="pic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156" name="Shape 156"/>
          <p:cNvSpPr/>
          <p:nvPr>
            <p:ph idx="3" type="pic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639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22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639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with Watermark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" type="body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5" name="Shape 25"/>
          <p:cNvSpPr txBox="1"/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2" type="subTitle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22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ctr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6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with Watermark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0" marR="0" rtl="0" algn="l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0" marR="0" rtl="0" algn="l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0" marR="0" rtl="0" algn="l">
              <a:spcBef>
                <a:spcPts val="0"/>
              </a:spcBef>
              <a:buClr>
                <a:schemeClr val="dk1"/>
              </a:buClr>
              <a:buFont typeface="Impact"/>
              <a:buNone/>
              <a:defRPr b="0" i="0" sz="12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8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6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rgbClr val="888888"/>
              </a:buClr>
              <a:buFont typeface="Sorts Mill Goudy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with Picture">
    <p:bg>
      <p:bgPr>
        <a:blipFill rotWithShape="1">
          <a:blip r:embed="rId2">
            <a:alphaModFix/>
          </a:blip>
          <a:stretch>
            <a:fillRect b="-3999" l="0" r="0" t="-3999"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1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50799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b="100%" r="100%"/>
              </a:path>
              <a:tileRect l="-100%" t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Sorts Mill Goudy"/>
                <a:ea typeface="Sorts Mill Goudy"/>
                <a:cs typeface="Sorts Mill Goudy"/>
                <a:sym typeface="Sorts Mill Goudy"/>
              </a:endParaRPr>
            </a:p>
          </p:txBody>
        </p:sp>
      </p:grpSp>
      <p:sp>
        <p:nvSpPr>
          <p:cNvPr id="48" name="Shape 48"/>
          <p:cNvSpPr/>
          <p:nvPr>
            <p:ph idx="2" type="pic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91425" lIns="91425" rIns="91425" tIns="91425"/>
          <a:lstStyle>
            <a:lvl1pPr indent="-463550" lvl="0" marL="463550" marR="0" rtl="0" algn="l">
              <a:spcBef>
                <a:spcPts val="2000"/>
              </a:spcBef>
              <a:buClr>
                <a:schemeClr val="dk1"/>
              </a:buClr>
              <a:buFont typeface="Sorts Mill Goudy"/>
              <a:buNone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1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B1A069"/>
              </a:buClr>
              <a:buFont typeface="Impact"/>
              <a:buNone/>
              <a:defRPr b="0" i="0" sz="2200" u="none" cap="none" strike="noStrike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6098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5939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3" type="body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B1A069"/>
              </a:buClr>
              <a:buFont typeface="Impact"/>
              <a:buNone/>
              <a:defRPr b="0" i="0" sz="2200" u="none" cap="none" strike="noStrike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4572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600"/>
              </a:spcBef>
              <a:buClr>
                <a:schemeClr val="dk1"/>
              </a:buClr>
              <a:buFont typeface="Sorts Mill Goudy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4" type="body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6098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5939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pic>
        <p:nvPicPr>
          <p:cNvPr descr="Comparison-Underline.png" id="69" name="Shape 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arison-Underline.png"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arison-Underline.png" id="71" name="Shape 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arison-Underline.png" id="72" name="Shape 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 Content, Top and Bottom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3782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42900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38443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639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3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8" lvl="4" marL="1938338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What you need: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lang="en-US"/>
              <a:t>Note paper (loose)</a:t>
            </a:r>
          </a:p>
          <a:p>
            <a:pPr indent="-463550" lvl="0" marL="46355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Blue/Black Pen</a:t>
            </a:r>
          </a:p>
          <a:p>
            <a:pPr indent="-463550" lvl="0" marL="46355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-463550" lvl="0" marL="46355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OPTIONAL:</a:t>
            </a:r>
          </a:p>
          <a:p>
            <a:pPr indent="-463550" lvl="0" marL="46355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Highlighter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Post-It notes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914400" y="129024"/>
            <a:ext cx="7313700" cy="124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Reread the Text</a:t>
            </a:r>
            <a:b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</a:b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Mark the Following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35175" y="1578025"/>
            <a:ext cx="7593000" cy="19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Mark key words and details by UNDERLINING</a:t>
            </a:r>
          </a:p>
          <a:p>
            <a:pPr indent="-463550" lvl="0" marL="46355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CIRCLE unfamiliar words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Mark parts that are interesting or surprising with a </a:t>
            </a:r>
            <a:r>
              <a:rPr b="1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!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635175" y="3443875"/>
            <a:ext cx="3221400" cy="22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On the left:</a:t>
            </a: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SUMMARIZE (in words) each chunked section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4009025" y="3384350"/>
            <a:ext cx="4218900" cy="3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On the right: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CONNECT the text you know with what you already know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Find the main idea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Write down any new questions the text raises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lang="en-US"/>
              <a:t>On the back of your handout</a:t>
            </a: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…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Think back to a time that you really struggled with reading a text (of any length, genre or topic).  What caused the difficulty? What did you do to try to overcome the challenge? Were you successful?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You are writing in blue/black pen, in cursive and your goal is to </a:t>
            </a:r>
            <a:r>
              <a:rPr lang="en-US" sz="2800" u="sng"/>
              <a:t>write</a:t>
            </a:r>
            <a:r>
              <a:rPr b="0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</a:t>
            </a:r>
            <a:r>
              <a:rPr lang="en-US" sz="2800" u="sng"/>
              <a:t>at least 2 paragraphs</a:t>
            </a:r>
            <a:r>
              <a:rPr b="0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!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rIns="45700" tIns="0">
            <a:noAutofit/>
          </a:bodyPr>
          <a:lstStyle/>
          <a:p>
            <a:pPr indent="0" lvl="0" marL="0" marR="0" rtl="0" algn="l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Close Reading</a:t>
            </a:r>
          </a:p>
        </p:txBody>
      </p:sp>
      <p:sp>
        <p:nvSpPr>
          <p:cNvPr id="190" name="Shape 190"/>
          <p:cNvSpPr txBox="1"/>
          <p:nvPr>
            <p:ph idx="1" type="subTitle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rIns="45700" tIns="0">
            <a:noAutofit/>
          </a:bodyPr>
          <a:lstStyle/>
          <a:p>
            <a:pPr indent="0" lvl="0" marL="0" marR="0" rtl="0" algn="l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14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“A Connecticut Yankee in </a:t>
            </a:r>
            <a:br>
              <a:rPr b="0" i="0" lang="en-US" sz="414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</a:br>
            <a:r>
              <a:rPr b="0" i="0" lang="en-US" sz="414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King Arthur’s Court” 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1. Read the passage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2. What’s the main idea?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What is close reading?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Close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reading is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thoughtfully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and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actively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reading and analyzing a text for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better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understanding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. The reader writes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responses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and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comments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on the text or on a post-it. This is called </a:t>
            </a:r>
            <a:r>
              <a:rPr b="1" i="0" lang="en-US" sz="28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annotating</a:t>
            </a:r>
            <a:r>
              <a:rPr b="0" i="0" lang="en-US" sz="2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19616" y="393531"/>
            <a:ext cx="4537406" cy="6236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Before You Read: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Number the paragraphs for easy reference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Break the text up into sections, called “chunks”. A chunk could be a paragraph or more. Draw a line under each chunk.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As you read… Use Text Toolbox Symbols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600200"/>
            <a:ext cx="4208379" cy="4929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Individuals who use these </a:t>
            </a:r>
            <a:r>
              <a:rPr b="0" i="0" lang="en-US" sz="2400" u="sng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types</a:t>
            </a: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of markings as they read can dramatically improve their comprehension and reasoning skills.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35908" y="1708333"/>
            <a:ext cx="3797834" cy="4929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Sorts Mill Goudy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Read the Passage</a:t>
            </a:r>
            <a:b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</a:br>
            <a:r>
              <a:rPr b="0" i="0" lang="en-US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Mark the Following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914400" y="1735138"/>
            <a:ext cx="3685673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On the left:</a:t>
            </a:r>
          </a:p>
          <a:p>
            <a:pPr indent="-46355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CHECK what you understand.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752473" y="1735138"/>
            <a:ext cx="3685673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On the right:</a:t>
            </a: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Sorts Mill Goudy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QUESTION parts you don’t understand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