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415611" y="992766"/>
            <a:ext cx="11360700" cy="27369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6900"/>
            </a:lvl1pPr>
            <a:lvl2pPr lvl="1" algn="ctr">
              <a:spcBef>
                <a:spcPts val="0"/>
              </a:spcBef>
              <a:buSzPct val="100000"/>
              <a:defRPr sz="6900"/>
            </a:lvl2pPr>
            <a:lvl3pPr lvl="2" algn="ctr">
              <a:spcBef>
                <a:spcPts val="0"/>
              </a:spcBef>
              <a:buSzPct val="100000"/>
              <a:defRPr sz="6900"/>
            </a:lvl3pPr>
            <a:lvl4pPr lvl="3" algn="ctr">
              <a:spcBef>
                <a:spcPts val="0"/>
              </a:spcBef>
              <a:buSzPct val="100000"/>
              <a:defRPr sz="6900"/>
            </a:lvl4pPr>
            <a:lvl5pPr lvl="4" algn="ctr">
              <a:spcBef>
                <a:spcPts val="0"/>
              </a:spcBef>
              <a:buSzPct val="100000"/>
              <a:defRPr sz="6900"/>
            </a:lvl5pPr>
            <a:lvl6pPr lvl="5" algn="ctr">
              <a:spcBef>
                <a:spcPts val="0"/>
              </a:spcBef>
              <a:buSzPct val="100000"/>
              <a:defRPr sz="6900"/>
            </a:lvl6pPr>
            <a:lvl7pPr lvl="6" algn="ctr">
              <a:spcBef>
                <a:spcPts val="0"/>
              </a:spcBef>
              <a:buSzPct val="100000"/>
              <a:defRPr sz="6900"/>
            </a:lvl7pPr>
            <a:lvl8pPr lvl="7" algn="ctr">
              <a:spcBef>
                <a:spcPts val="0"/>
              </a:spcBef>
              <a:buSzPct val="100000"/>
              <a:defRPr sz="6900"/>
            </a:lvl8pPr>
            <a:lvl9pPr lvl="8" algn="ctr">
              <a:spcBef>
                <a:spcPts val="0"/>
              </a:spcBef>
              <a:buSzPct val="100000"/>
              <a:defRPr sz="69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15600" y="4202966"/>
            <a:ext cx="11360700" cy="1734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indent="0" lvl="0" marL="0" marR="0" rtl="0" algn="l"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2589211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indent="-2286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1841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139700" lvl="2" marL="1143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52400" lvl="3" marL="1600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152400" lvl="4" marL="2057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400" lvl="5" marL="2514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52400" lvl="6" marL="2971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52400" lvl="7" marL="3429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2400" lvl="8" marL="3886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10361611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2589211" y="6135807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Shape 55"/>
          <p:cNvSpPr/>
          <p:nvPr/>
        </p:nvSpPr>
        <p:spPr>
          <a:xfrm flipH="1" rot="10800000">
            <a:off x="-4189" y="714371"/>
            <a:ext cx="1588500" cy="507300"/>
          </a:xfrm>
          <a:custGeom>
            <a:pathLst>
              <a:path extrusionOk="0" h="120000" w="12000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531812" y="787781"/>
            <a:ext cx="7797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9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653666" y="600200"/>
            <a:ext cx="8490300" cy="54543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33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rIns="121900" tIns="12190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rIns="121900" tIns="1219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415600" y="5640766"/>
            <a:ext cx="7998300" cy="806700"/>
          </a:xfrm>
          <a:prstGeom prst="rect">
            <a:avLst/>
          </a:prstGeom>
        </p:spPr>
        <p:txBody>
          <a:bodyPr anchorCtr="0" anchor="ctr" bIns="121900" lIns="121900" rIns="121900" tIns="12190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15600" y="593366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rIns="121900" tIns="12190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●"/>
              <a:defRPr sz="24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○"/>
              <a:defRPr sz="1900"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■"/>
              <a:defRPr sz="1900"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●"/>
              <a:defRPr sz="1900"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○"/>
              <a:defRPr sz="1900"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■"/>
              <a:defRPr sz="1900"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●"/>
              <a:defRPr sz="1900"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○"/>
              <a:defRPr sz="1900"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Clr>
                <a:schemeClr val="lt2"/>
              </a:buClr>
              <a:buSzPct val="100000"/>
              <a:buChar char="■"/>
              <a:defRPr sz="19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rIns="121900" tIns="12190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hyperlink" Target="http://www.bibleinfo.com/en/questions/who-wrote-the-bible" TargetMode="External"/><Relationship Id="rId5" Type="http://schemas.openxmlformats.org/officeDocument/2006/relationships/hyperlink" Target="http://www.bibleinfo.com/en/questions/history-kjv" TargetMode="External"/><Relationship Id="rId6" Type="http://schemas.openxmlformats.org/officeDocument/2006/relationships/hyperlink" Target="http://www.bibleinfo.com/en/questions/original-language-bible" TargetMode="External"/><Relationship Id="rId7" Type="http://schemas.openxmlformats.org/officeDocument/2006/relationships/hyperlink" Target="http://www.swartzentrover.com/cotor/Bible/Bible/Bible%20Charts/Charts%20of%20the%20Books%20of%20the%20Bible.ht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415600" y="992774"/>
            <a:ext cx="11360700" cy="3429900"/>
          </a:xfrm>
          <a:prstGeom prst="rect">
            <a:avLst/>
          </a:prstGeom>
        </p:spPr>
        <p:txBody>
          <a:bodyPr anchorCtr="0" anchor="b" bIns="121900" lIns="121900" rIns="121900" tIns="1219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12000">
                <a:latin typeface="Century Gothic"/>
                <a:ea typeface="Century Gothic"/>
                <a:cs typeface="Century Gothic"/>
                <a:sym typeface="Century Gothic"/>
              </a:rPr>
              <a:t>Bible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99997" ty="0" sy="99997"/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4400">
                <a:solidFill>
                  <a:schemeClr val="lt1"/>
                </a:solidFill>
              </a:rPr>
              <a:t>Sources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589211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http://www.bibleinfo.com/en/questions/who-wrote-the-bible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http://www.bibleinfo.com/en/questions/history-kjv</a:t>
            </a:r>
            <a:r>
              <a:rPr lang="en-US"/>
              <a:t>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http://www.bibleinfo.com/en/questions/original-language-bible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/>
              <a:t>Concordia Self-Study Bible NIV by Robert Hoerber, Ph.D.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7"/>
              </a:rPr>
              <a:t>http://www.swartzentrover.com/cotor/Bible/Bible/Bible%20Charts/Charts%20of%20the%20Books%20of%20the%20Bible.htm</a:t>
            </a:r>
            <a:r>
              <a:rPr lang="en-US"/>
              <a:t> 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2448499" y="624100"/>
            <a:ext cx="90561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lang="en-US"/>
              <a:t>Spans timeline of 2500 B.C. to 100A.D. 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i="1" lang="en-US"/>
              <a:t>-Revelation</a:t>
            </a:r>
            <a:r>
              <a:rPr lang="en-US"/>
              <a:t> </a:t>
            </a:r>
            <a:r>
              <a:rPr lang="en-US" sz="3000"/>
              <a:t>discusses future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2505675" y="1846475"/>
            <a:ext cx="9181800" cy="4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 u="sng"/>
              <a:t>66 books</a:t>
            </a:r>
            <a:r>
              <a:rPr lang="en-US" sz="2800"/>
              <a:t>, Genesis-Revelation</a:t>
            </a:r>
          </a:p>
          <a:p>
            <a:pPr lvl="1" rtl="0">
              <a:spcBef>
                <a:spcPts val="0"/>
              </a:spcBef>
            </a:pPr>
            <a:r>
              <a:rPr lang="en-US" sz="2800" u="sng"/>
              <a:t>1600 years in the making</a:t>
            </a:r>
          </a:p>
          <a:p>
            <a:pPr lvl="2" rtl="0">
              <a:spcBef>
                <a:spcPts val="0"/>
              </a:spcBef>
              <a:buSzPct val="100000"/>
            </a:pPr>
            <a:r>
              <a:rPr lang="en-US" sz="2800"/>
              <a:t>39 OT 1400 B.C.-400 B.C., 27 NT 50-100 A.D.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 u="sng"/>
              <a:t>44 authors, Moses-John 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-US" sz="2800" u="sng"/>
              <a:t>Shepherds, fishermen, soldiers, generals, doctors, preachers, kings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 u="sng"/>
              <a:t>Originally Hebrew (Aramaic) &amp; Greek</a:t>
            </a:r>
            <a:r>
              <a:rPr lang="en-US" sz="2800"/>
              <a:t> 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-US" sz="2800"/>
              <a:t>Latin 5th century, English 1388 A.D. by Wycliff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415611" y="992766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KJV Bible 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rgbClr val="F3F3F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-Translated for the Church of England in 1601-1611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99997" ty="0" sy="99997"/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592925" y="403598"/>
            <a:ext cx="8911800" cy="1501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US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James I </a:t>
            </a:r>
            <a:r>
              <a:rPr b="0" i="0" lang="en-US" sz="3600" u="sng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King of England</a:t>
            </a:r>
            <a:r>
              <a:rPr b="0" i="0" lang="en-US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/>
              <a:t>&amp;</a:t>
            </a:r>
            <a:r>
              <a:rPr b="0" i="0" lang="en-US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Scotland</a:t>
            </a:r>
            <a:br>
              <a:rPr b="0" i="0" lang="en-US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17</a:t>
            </a:r>
            <a:r>
              <a:rPr b="0" baseline="30000" i="0" lang="en-US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b="0" i="0" lang="en-US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century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589150" y="1597574"/>
            <a:ext cx="8972700" cy="5192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Ordered original translated simply </a:t>
            </a:r>
            <a:r>
              <a:rPr lang="en-US" sz="2800"/>
              <a:t>&amp;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accurately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/>
              <a:t>Attempt </a:t>
            </a:r>
            <a:r>
              <a:rPr lang="en-US" sz="2800" u="sng"/>
              <a:t>s</a:t>
            </a:r>
            <a:r>
              <a:rPr b="0" i="0" lang="en-US" sz="2800" u="sng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ettle conflict between church </a:t>
            </a:r>
            <a:r>
              <a:rPr lang="en-US" sz="2800" u="sng"/>
              <a:t>&amp;</a:t>
            </a:r>
            <a:r>
              <a:rPr b="0" i="0" lang="en-US" sz="2800" u="sng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state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when became king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Done by hand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b="0" i="0" lang="en-US" sz="2800" u="sng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First King James translation presented 1611</a:t>
            </a:r>
            <a:r>
              <a:rPr lang="en-US" sz="2800" u="sng"/>
              <a:t> A.D.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</a:pPr>
            <a:r>
              <a:rPr b="0" i="0" lang="en-US" sz="2800" u="sng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Divided</a:t>
            </a:r>
            <a:r>
              <a:rPr lang="en-US" sz="2800" u="sng"/>
              <a:t> into</a:t>
            </a:r>
            <a:r>
              <a:rPr b="0" i="0" lang="en-US" sz="2800" u="sng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chapters 122</a:t>
            </a:r>
            <a:r>
              <a:rPr lang="en-US" sz="2800" u="sng"/>
              <a:t>8 A.D.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</a:pPr>
            <a:r>
              <a:rPr lang="en-US" sz="2800"/>
              <a:t>V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erses:</a:t>
            </a:r>
            <a:r>
              <a:rPr lang="en-US" sz="2800"/>
              <a:t> OT in 1448 A.D., NT in </a:t>
            </a:r>
            <a:r>
              <a:rPr b="0" i="0" lang="en-US" sz="2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1551 A.D.</a:t>
            </a:r>
          </a:p>
          <a:p>
            <a:pPr lvl="1" marR="0" rtl="0" algn="l"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-US" sz="2800"/>
              <a:t>Geneva 1560 full division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99997" ty="0" sy="99997"/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lang="en-US" u="sng"/>
              <a:t>54 College Professors</a:t>
            </a:r>
          </a:p>
          <a:p>
            <a:pPr indent="0" lvl="0" marL="0" marR="0" rtl="0" algn="l"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lang="en-US"/>
              <a:t>Cambridge, Oxford, Westminster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589160" y="1846480"/>
            <a:ext cx="8972700" cy="49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/>
              <a:t>Hebrew for OT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/>
              <a:t>Greek for NT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/>
              <a:t>Consulted Chaldean, Latin, French, Spanish, Italian, Dutch &amp; early English translations</a:t>
            </a: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/>
              <a:t> 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/>
              <a:t>First American edition before 1752</a:t>
            </a:r>
          </a:p>
          <a:p>
            <a:pPr indent="-342900" lvl="0" marL="3429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/>
              <a:t>Since 1964, 1200+ languages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2592925" y="624110"/>
            <a:ext cx="8911686" cy="1280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Genesis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2400">
                <a:solidFill>
                  <a:schemeClr val="lt1"/>
                </a:solidFill>
              </a:rPr>
              <a:t>Written 1400 B.C. by Moses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2589211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entury Gothic"/>
            </a:pPr>
            <a:r>
              <a:rPr lang="en-US" sz="2800"/>
              <a:t>Original Hebrew title, </a:t>
            </a:r>
            <a:r>
              <a:rPr i="1" lang="en-US" sz="2800"/>
              <a:t>Bereshith </a:t>
            </a:r>
            <a:r>
              <a:rPr lang="en-US" sz="2800"/>
              <a:t>(</a:t>
            </a:r>
            <a:r>
              <a:rPr lang="en-US" sz="2800" u="sng"/>
              <a:t>“in beginning”</a:t>
            </a:r>
            <a:r>
              <a:rPr lang="en-US" sz="2800"/>
              <a:t>)</a:t>
            </a: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entury Gothic"/>
            </a:pPr>
            <a:r>
              <a:rPr lang="en-US" sz="2800" u="sng"/>
              <a:t>named after first word or two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i="1" lang="en-US" sz="2800"/>
              <a:t>Genesis</a:t>
            </a:r>
            <a:r>
              <a:rPr lang="en-US" sz="2800"/>
              <a:t> = Greek, “birth,” “genealogy,” “history of origin”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800" u="sng"/>
              <a:t>Mesopotamian culture</a:t>
            </a:r>
            <a:r>
              <a:rPr lang="en-US" sz="2800"/>
              <a:t> 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800"/>
              <a:t>Literature: </a:t>
            </a:r>
            <a:r>
              <a:rPr i="1" lang="en-US" sz="2800"/>
              <a:t>Enuma elish</a:t>
            </a:r>
            <a:r>
              <a:rPr lang="en-US" sz="2800"/>
              <a:t>, babylonian god, </a:t>
            </a:r>
            <a:r>
              <a:rPr i="1" lang="en-US" sz="2800"/>
              <a:t>Gilgamesh</a:t>
            </a:r>
            <a:r>
              <a:rPr lang="en-US" sz="2800"/>
              <a:t>, epic flood, </a:t>
            </a:r>
            <a:r>
              <a:rPr i="1" lang="en-US" sz="2800"/>
              <a:t>Atrahasis </a:t>
            </a:r>
            <a:r>
              <a:rPr lang="en-US" sz="2800"/>
              <a:t>parallels creation-rebellion-flood, Nuzi tablets (customs), many more!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99997" ty="0" sy="99997"/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4400">
                <a:solidFill>
                  <a:schemeClr val="lt1"/>
                </a:solidFill>
              </a:rPr>
              <a:t>Themes &amp; Structure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589200" y="2133600"/>
            <a:ext cx="8915400" cy="39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800" u="sng"/>
              <a:t>Contrast</a:t>
            </a:r>
            <a:r>
              <a:rPr lang="en-US" sz="2800"/>
              <a:t>- light &amp; dark, sea &amp; sky, land &amp; sea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800"/>
              <a:t>Birth, creation, family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800"/>
              <a:t>God v. man, nature</a:t>
            </a: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800" u="sng"/>
              <a:t>Younger son</a:t>
            </a:r>
            <a:r>
              <a:rPr lang="en-US" sz="2800"/>
              <a:t> (rather first born)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>
              <a:spcBef>
                <a:spcPts val="0"/>
              </a:spcBef>
              <a:buSzPct val="100000"/>
            </a:pPr>
            <a:r>
              <a:rPr lang="en-US" sz="2800"/>
              <a:t>Prose </a:t>
            </a:r>
            <a:r>
              <a:rPr lang="en-US" sz="2800" u="sng"/>
              <a:t>narrative</a:t>
            </a:r>
            <a:r>
              <a:rPr lang="en-US" sz="2800"/>
              <a:t>, brief lyrical poems</a:t>
            </a:r>
          </a:p>
          <a:p>
            <a:pPr indent="-406400" lvl="0" marL="457200" rtl="0">
              <a:spcBef>
                <a:spcPts val="0"/>
              </a:spcBef>
              <a:buSzPct val="100000"/>
            </a:pPr>
            <a:r>
              <a:rPr lang="en-US" sz="2800"/>
              <a:t>Figurative speech</a:t>
            </a:r>
          </a:p>
          <a:p>
            <a:pPr indent="-406400" lvl="0" marL="457200" rtl="0">
              <a:spcBef>
                <a:spcPts val="0"/>
              </a:spcBef>
              <a:buSzPct val="100000"/>
            </a:pPr>
            <a:r>
              <a:rPr lang="en-US" sz="2800" u="sng"/>
              <a:t>Numerical patterns</a:t>
            </a:r>
            <a:r>
              <a:rPr lang="en-US" sz="2800"/>
              <a:t> (divided by 10, repeat </a:t>
            </a:r>
            <a:r>
              <a:rPr lang="en-US" sz="2800" u="sng"/>
              <a:t>7</a:t>
            </a:r>
            <a:r>
              <a:rPr lang="en-US" sz="280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2592925" y="624110"/>
            <a:ext cx="8911686" cy="1280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Exodus</a:t>
            </a:r>
          </a:p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rPr lang="en-US" sz="4400">
                <a:solidFill>
                  <a:schemeClr val="lt1"/>
                </a:solidFill>
              </a:rPr>
              <a:t>1446 B.C.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2592924" y="1945250"/>
            <a:ext cx="8911800" cy="39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entury Gothic"/>
            </a:pPr>
            <a:r>
              <a:rPr lang="en-US" sz="2400" u="sng"/>
              <a:t>Written by Moses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Continuation of the history in </a:t>
            </a:r>
            <a:r>
              <a:rPr i="1" lang="en-US" sz="2400"/>
              <a:t>Genesis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Features the </a:t>
            </a:r>
            <a:r>
              <a:rPr lang="en-US" sz="2400" u="sng"/>
              <a:t>deliverance of the Israelites from Egypt</a:t>
            </a:r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After </a:t>
            </a:r>
            <a:r>
              <a:rPr lang="en-US" sz="2400" u="sng"/>
              <a:t>400 years</a:t>
            </a:r>
            <a:r>
              <a:rPr lang="en-US" sz="2400"/>
              <a:t> of slavery started when Joseph’s generation died + new Pharaoh </a:t>
            </a:r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10 plagues </a:t>
            </a:r>
          </a:p>
          <a:p>
            <a:pPr indent="-381000" lvl="1" marL="9144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10 commandments (number patterns again)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u="sng"/>
              <a:t>Historical narrative prose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 u="sng"/>
              <a:t>Themes</a:t>
            </a:r>
            <a:r>
              <a:rPr lang="en-US" sz="2400"/>
              <a:t>: </a:t>
            </a:r>
            <a:r>
              <a:rPr lang="en-US" sz="2400" u="sng"/>
              <a:t>promise</a:t>
            </a:r>
            <a:r>
              <a:rPr lang="en-US" sz="2400"/>
              <a:t>, </a:t>
            </a:r>
            <a:r>
              <a:rPr lang="en-US" sz="2400" u="sng"/>
              <a:t>faithfulness</a:t>
            </a:r>
            <a:r>
              <a:rPr lang="en-US" sz="2400"/>
              <a:t>, and </a:t>
            </a:r>
            <a:r>
              <a:rPr lang="en-US" sz="2400" u="sng"/>
              <a:t>deliverance</a:t>
            </a: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Geneaology: </a:t>
            </a:r>
            <a:r>
              <a:rPr lang="en-US" sz="2400" u="sng"/>
              <a:t>Shem</a:t>
            </a:r>
            <a:r>
              <a:rPr lang="en-US" sz="2400"/>
              <a:t> -&gt; -&gt; </a:t>
            </a:r>
            <a:r>
              <a:rPr lang="en-US" sz="2400" u="sng"/>
              <a:t>Abram</a:t>
            </a:r>
            <a:r>
              <a:rPr lang="en-US" sz="2400"/>
              <a:t> -&gt; </a:t>
            </a:r>
            <a:r>
              <a:rPr lang="en-US" sz="2400" u="sng"/>
              <a:t>Isaac</a:t>
            </a:r>
            <a:r>
              <a:rPr lang="en-US" sz="2400"/>
              <a:t> -&gt; </a:t>
            </a:r>
            <a:r>
              <a:rPr lang="en-US" sz="2400" u="sng"/>
              <a:t>Jacob/Israel</a:t>
            </a:r>
            <a:r>
              <a:rPr lang="en-US" sz="2400"/>
              <a:t> -&gt; </a:t>
            </a:r>
            <a:r>
              <a:rPr lang="en-US" sz="2400" u="sng"/>
              <a:t>Levi</a:t>
            </a:r>
            <a:r>
              <a:rPr lang="en-US" sz="2400"/>
              <a:t> -&gt; -&gt; </a:t>
            </a:r>
            <a:r>
              <a:rPr lang="en-US" sz="2400" u="sng"/>
              <a:t>Moses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